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5143500" cx="9144000"/>
  <p:notesSz cx="6858000" cy="9144000"/>
  <p:embeddedFontLst>
    <p:embeddedFont>
      <p:font typeface="Lexend Deca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2" roundtripDataSignature="AMtx7mj2lHdFwSyn4KsODcYeZbY9sVJS+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exendDeca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41ef2708c_0_10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a41ef2708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41ef2708c_0_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a41ef2708c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41ef2708c_0_1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a41ef2708c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41ef2708c_0_1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41ef2708c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41ef2708c_0_1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a41ef2708c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41ef2708c_0_1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41ef2708c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41ef2708c_0_1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a41ef2708c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41ef2708c_0_1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41ef2708c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41ef2708c_0_1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a41ef2708c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a42b3224e5_2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a42b3224e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41ef2708c_0_1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a41ef2708c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a41ef2708c_0_1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a41ef2708c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a41ef2708c_0_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a41ef2708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a406efbfa8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a406efbfa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a406efbfa8_1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a406efbfa8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a41ef2708c_0_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ga41ef2708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41ef2708c_1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41ef2708c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a41ef2708c_0_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a41ef2708c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41ef2708c_1_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41ef2708c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41ef2708c_0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a41ef2708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a41ef2708c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a41ef2708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32"/>
          <p:cNvSpPr txBox="1"/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41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2" name="Google Shape;52;p4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· Small circuit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4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3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5" name="Google Shape;15;p33"/>
          <p:cNvSpPr txBox="1"/>
          <p:nvPr>
            <p:ph idx="1" type="body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6" name="Google Shape;16;p33"/>
          <p:cNvSpPr txBox="1"/>
          <p:nvPr>
            <p:ph idx="2" type="body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7" name="Google Shape;17;p3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· Big circuit">
  <p:cSld name="BLANK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5"/>
          <p:cNvSpPr/>
          <p:nvPr/>
        </p:nvSpPr>
        <p:spPr>
          <a:xfrm>
            <a:off x="42525" y="42525"/>
            <a:ext cx="2000100" cy="2000100"/>
          </a:xfrm>
          <a:prstGeom prst="ellipse">
            <a:avLst/>
          </a:prstGeom>
          <a:gradFill>
            <a:gsLst>
              <a:gs pos="0">
                <a:srgbClr val="00FFFF">
                  <a:alpha val="53725"/>
                </a:srgbClr>
              </a:gs>
              <a:gs pos="73000">
                <a:srgbClr val="00FFFF">
                  <a:alpha val="0"/>
                </a:srgbClr>
              </a:gs>
              <a:gs pos="100000">
                <a:srgbClr val="00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5"/>
          <p:cNvSpPr txBox="1"/>
          <p:nvPr>
            <p:ph idx="1" type="body"/>
          </p:nvPr>
        </p:nvSpPr>
        <p:spPr>
          <a:xfrm>
            <a:off x="1343850" y="866400"/>
            <a:ext cx="4185600" cy="3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191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3000"/>
              <a:buFont typeface="Lexend Deca"/>
              <a:buChar char="⬡"/>
              <a:defRPr sz="3000">
                <a:latin typeface="Lexend Deca"/>
                <a:ea typeface="Lexend Deca"/>
                <a:cs typeface="Lexend Deca"/>
                <a:sym typeface="Lexend Deca"/>
              </a:defRPr>
            </a:lvl1pPr>
            <a:lvl2pPr indent="-419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2pPr>
            <a:lvl3pPr indent="-419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3pPr>
            <a:lvl4pPr indent="-419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4pPr>
            <a:lvl5pPr indent="-419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5pPr>
            <a:lvl6pPr indent="-419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6pPr>
            <a:lvl7pPr indent="-419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7pPr>
            <a:lvl8pPr indent="-419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8pPr>
            <a:lvl9pPr indent="-419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25" name="Google Shape;25;p35"/>
          <p:cNvSpPr txBox="1"/>
          <p:nvPr/>
        </p:nvSpPr>
        <p:spPr>
          <a:xfrm>
            <a:off x="826414" y="656117"/>
            <a:ext cx="6138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7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3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6"/>
          <p:cNvSpPr txBox="1"/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" name="Google Shape;30;p36"/>
          <p:cNvSpPr txBox="1"/>
          <p:nvPr>
            <p:ph idx="1" type="subTitle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37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4" name="Google Shape;34;p37"/>
          <p:cNvSpPr txBox="1"/>
          <p:nvPr>
            <p:ph idx="1" type="body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indent="-3810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indent="-3810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35" name="Google Shape;35;p3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39"/>
          <p:cNvSpPr txBox="1"/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1" name="Google Shape;41;p39"/>
          <p:cNvSpPr txBox="1"/>
          <p:nvPr>
            <p:ph idx="1" type="body"/>
          </p:nvPr>
        </p:nvSpPr>
        <p:spPr>
          <a:xfrm>
            <a:off x="580550" y="1352550"/>
            <a:ext cx="2005800" cy="3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2" name="Google Shape;42;p39"/>
          <p:cNvSpPr txBox="1"/>
          <p:nvPr>
            <p:ph idx="2" type="body"/>
          </p:nvPr>
        </p:nvSpPr>
        <p:spPr>
          <a:xfrm>
            <a:off x="2780447" y="1352550"/>
            <a:ext cx="2005800" cy="3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3" name="Google Shape;43;p39"/>
          <p:cNvSpPr txBox="1"/>
          <p:nvPr>
            <p:ph idx="3" type="body"/>
          </p:nvPr>
        </p:nvSpPr>
        <p:spPr>
          <a:xfrm>
            <a:off x="4980344" y="1352550"/>
            <a:ext cx="2005800" cy="3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4" name="Google Shape;44;p3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40"/>
          <p:cNvSpPr txBox="1"/>
          <p:nvPr>
            <p:ph idx="1" type="body"/>
          </p:nvPr>
        </p:nvSpPr>
        <p:spPr>
          <a:xfrm>
            <a:off x="580550" y="4406300"/>
            <a:ext cx="61359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48" name="Google Shape;48;p4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i="0" sz="3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i="0" sz="3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i="0" sz="3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i="0" sz="3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i="0" sz="3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i="0" sz="3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i="0" sz="3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i="0" sz="3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i="0" sz="3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7" name="Google Shape;7;p31"/>
          <p:cNvSpPr txBox="1"/>
          <p:nvPr>
            <p:ph idx="1" type="body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⬡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Char char="∙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Char char="∙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2.png"/><Relationship Id="rId7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Relationship Id="rId11" Type="http://schemas.openxmlformats.org/officeDocument/2006/relationships/image" Target="../media/image7.png"/><Relationship Id="rId10" Type="http://schemas.openxmlformats.org/officeDocument/2006/relationships/image" Target="../media/image22.png"/><Relationship Id="rId12" Type="http://schemas.openxmlformats.org/officeDocument/2006/relationships/image" Target="../media/image19.png"/><Relationship Id="rId9" Type="http://schemas.openxmlformats.org/officeDocument/2006/relationships/image" Target="../media/image5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Relationship Id="rId7" Type="http://schemas.openxmlformats.org/officeDocument/2006/relationships/image" Target="../media/image21.png"/><Relationship Id="rId8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Relationship Id="rId11" Type="http://schemas.openxmlformats.org/officeDocument/2006/relationships/image" Target="../media/image7.png"/><Relationship Id="rId10" Type="http://schemas.openxmlformats.org/officeDocument/2006/relationships/image" Target="../media/image22.png"/><Relationship Id="rId12" Type="http://schemas.openxmlformats.org/officeDocument/2006/relationships/image" Target="../media/image19.png"/><Relationship Id="rId9" Type="http://schemas.openxmlformats.org/officeDocument/2006/relationships/image" Target="../media/image5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Relationship Id="rId7" Type="http://schemas.openxmlformats.org/officeDocument/2006/relationships/image" Target="../media/image21.png"/><Relationship Id="rId8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"/>
          <p:cNvSpPr txBox="1"/>
          <p:nvPr>
            <p:ph type="ctrTitle"/>
          </p:nvPr>
        </p:nvSpPr>
        <p:spPr>
          <a:xfrm>
            <a:off x="685800" y="1409800"/>
            <a:ext cx="4539000" cy="17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JoJo Technology -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Iteration 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t/>
            </a:r>
            <a:endParaRPr/>
          </a:p>
        </p:txBody>
      </p:sp>
      <p:pic>
        <p:nvPicPr>
          <p:cNvPr id="61" name="Google Shape;6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"/>
          <p:cNvSpPr txBox="1"/>
          <p:nvPr>
            <p:ph idx="4294967295" type="body"/>
          </p:nvPr>
        </p:nvSpPr>
        <p:spPr>
          <a:xfrm>
            <a:off x="742800" y="3331388"/>
            <a:ext cx="4185600" cy="13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b="1" lang="en"/>
              <a:t>Group Member:</a:t>
            </a:r>
            <a:r>
              <a:rPr lang="en"/>
              <a:t> Amy Nguyen, Zhuoyue Sun, Jiahao Zhang, Xiaocheng Kang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0416" y="2211062"/>
            <a:ext cx="2017495" cy="120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7"/>
          <p:cNvSpPr txBox="1"/>
          <p:nvPr>
            <p:ph idx="4294967295" type="ctrTitle"/>
          </p:nvPr>
        </p:nvSpPr>
        <p:spPr>
          <a:xfrm>
            <a:off x="685800" y="1032750"/>
            <a:ext cx="5355000" cy="19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</a:pPr>
            <a:r>
              <a:rPr lang="en" sz="5300"/>
              <a:t>3. Working </a:t>
            </a:r>
            <a:endParaRPr sz="5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</a:pPr>
            <a:r>
              <a:rPr lang="en" sz="5300"/>
              <a:t>Web App &amp; progress</a:t>
            </a:r>
            <a:endParaRPr sz="5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</a:pPr>
            <a:r>
              <a:t/>
            </a:r>
            <a:endParaRPr sz="5300"/>
          </a:p>
        </p:txBody>
      </p:sp>
      <p:sp>
        <p:nvSpPr>
          <p:cNvPr id="135" name="Google Shape;135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6" name="Google Shape;13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6955" y="1434470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69684" y="1556163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54025" y="2170138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54025" y="1777572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87011" y="756240"/>
            <a:ext cx="1245500" cy="79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80302" y="1666762"/>
            <a:ext cx="848475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7"/>
          <p:cNvCxnSpPr/>
          <p:nvPr/>
        </p:nvCxnSpPr>
        <p:spPr>
          <a:xfrm>
            <a:off x="6958825" y="3257288"/>
            <a:ext cx="664200" cy="383400"/>
          </a:xfrm>
          <a:prstGeom prst="straightConnector1">
            <a:avLst/>
          </a:prstGeom>
          <a:noFill/>
          <a:ln cap="rnd" cmpd="sng" w="1905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43" name="Google Shape;143;p7"/>
          <p:cNvCxnSpPr/>
          <p:nvPr/>
        </p:nvCxnSpPr>
        <p:spPr>
          <a:xfrm>
            <a:off x="4910575" y="2035238"/>
            <a:ext cx="559800" cy="323100"/>
          </a:xfrm>
          <a:prstGeom prst="straightConnector1">
            <a:avLst/>
          </a:prstGeom>
          <a:noFill/>
          <a:ln cap="rnd" cmpd="sng" w="19050">
            <a:solidFill>
              <a:schemeClr val="accent6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144" name="Google Shape;144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03038" y="1370716"/>
            <a:ext cx="190716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7"/>
          <p:cNvCxnSpPr/>
          <p:nvPr/>
        </p:nvCxnSpPr>
        <p:spPr>
          <a:xfrm flipH="1">
            <a:off x="4637575" y="3181088"/>
            <a:ext cx="936600" cy="540900"/>
          </a:xfrm>
          <a:prstGeom prst="straightConnector1">
            <a:avLst/>
          </a:prstGeom>
          <a:noFill/>
          <a:ln cap="rnd" cmpd="sng" w="1905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46" name="Google Shape;146;p7"/>
          <p:cNvCxnSpPr/>
          <p:nvPr/>
        </p:nvCxnSpPr>
        <p:spPr>
          <a:xfrm flipH="1">
            <a:off x="6910225" y="2111438"/>
            <a:ext cx="559800" cy="32310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147" name="Google Shape;147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422863" y="2732996"/>
            <a:ext cx="1019495" cy="11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60716" y="3287994"/>
            <a:ext cx="430025" cy="5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034133" y="3448355"/>
            <a:ext cx="430025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7"/>
          <p:cNvSpPr/>
          <p:nvPr/>
        </p:nvSpPr>
        <p:spPr>
          <a:xfrm>
            <a:off x="6114350" y="1645250"/>
            <a:ext cx="190800" cy="476700"/>
          </a:xfrm>
          <a:prstGeom prst="upDownArrow">
            <a:avLst>
              <a:gd fmla="val 50000" name="adj1"/>
              <a:gd fmla="val 50000" name="adj2"/>
            </a:avLst>
          </a:prstGeom>
          <a:gradFill>
            <a:gsLst>
              <a:gs pos="0">
                <a:schemeClr val="accent4"/>
              </a:gs>
              <a:gs pos="100000">
                <a:srgbClr val="00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7"/>
          <p:cNvSpPr txBox="1"/>
          <p:nvPr>
            <p:ph idx="4294967295" type="subTitle"/>
          </p:nvPr>
        </p:nvSpPr>
        <p:spPr>
          <a:xfrm>
            <a:off x="685800" y="3722004"/>
            <a:ext cx="42639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 sz="1900">
                <a:solidFill>
                  <a:srgbClr val="00FFFF"/>
                </a:solidFill>
              </a:rPr>
              <a:t>Pr</a:t>
            </a:r>
            <a:r>
              <a:rPr b="1" lang="en" sz="1900">
                <a:solidFill>
                  <a:srgbClr val="00FFFF"/>
                </a:solidFill>
              </a:rPr>
              <a:t>esenter</a:t>
            </a:r>
            <a:r>
              <a:rPr lang="en" sz="1900">
                <a:solidFill>
                  <a:srgbClr val="00FFFF"/>
                </a:solidFill>
              </a:rPr>
              <a:t>: </a:t>
            </a:r>
            <a:r>
              <a:rPr lang="en" sz="1900">
                <a:solidFill>
                  <a:srgbClr val="00FFFF"/>
                </a:solidFill>
              </a:rPr>
              <a:t>Amy Nguyen</a:t>
            </a:r>
            <a:endParaRPr sz="1900"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41ef2708c_0_107"/>
          <p:cNvSpPr txBox="1"/>
          <p:nvPr>
            <p:ph idx="1" type="body"/>
          </p:nvPr>
        </p:nvSpPr>
        <p:spPr>
          <a:xfrm>
            <a:off x="580550" y="4406300"/>
            <a:ext cx="61359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" sz="1800"/>
              <a:t>Login Screen </a:t>
            </a:r>
            <a:endParaRPr b="1" sz="1800"/>
          </a:p>
        </p:txBody>
      </p:sp>
      <p:sp>
        <p:nvSpPr>
          <p:cNvPr id="157" name="Google Shape;157;ga41ef2708c_0_10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8" name="Google Shape;158;ga41ef2708c_0_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350" y="187925"/>
            <a:ext cx="7158982" cy="410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41ef2708c_0_113"/>
          <p:cNvSpPr txBox="1"/>
          <p:nvPr>
            <p:ph idx="1" type="body"/>
          </p:nvPr>
        </p:nvSpPr>
        <p:spPr>
          <a:xfrm>
            <a:off x="580550" y="4406300"/>
            <a:ext cx="61359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" sz="1700"/>
              <a:t>Submit without filling out all the field (client-side validation with Bootstrap) </a:t>
            </a:r>
            <a:endParaRPr b="1" sz="1700"/>
          </a:p>
        </p:txBody>
      </p:sp>
      <p:sp>
        <p:nvSpPr>
          <p:cNvPr id="164" name="Google Shape;164;ga41ef2708c_0_11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5" name="Google Shape;165;ga41ef2708c_0_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225" y="207075"/>
            <a:ext cx="6867626" cy="410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41ef2708c_0_158"/>
          <p:cNvSpPr txBox="1"/>
          <p:nvPr>
            <p:ph idx="1" type="body"/>
          </p:nvPr>
        </p:nvSpPr>
        <p:spPr>
          <a:xfrm>
            <a:off x="580550" y="4406300"/>
            <a:ext cx="74700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" sz="1500"/>
              <a:t>When all fields are filled out and passwords match. Click on ‘Create an account’, it submit the form, store new user in database, and redirect to login page. </a:t>
            </a:r>
            <a:endParaRPr b="1" sz="1500"/>
          </a:p>
        </p:txBody>
      </p:sp>
      <p:sp>
        <p:nvSpPr>
          <p:cNvPr id="171" name="Google Shape;171;ga41ef2708c_0_15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2" name="Google Shape;172;ga41ef2708c_0_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875" y="187950"/>
            <a:ext cx="6867626" cy="410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a41ef2708c_0_120"/>
          <p:cNvSpPr txBox="1"/>
          <p:nvPr>
            <p:ph idx="1" type="body"/>
          </p:nvPr>
        </p:nvSpPr>
        <p:spPr>
          <a:xfrm>
            <a:off x="580550" y="4406300"/>
            <a:ext cx="61359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" sz="1700"/>
              <a:t>Input the wrong combination of username and password (leveraging authentication with Spring Security) </a:t>
            </a:r>
            <a:endParaRPr b="1" sz="1700"/>
          </a:p>
        </p:txBody>
      </p:sp>
      <p:sp>
        <p:nvSpPr>
          <p:cNvPr id="178" name="Google Shape;178;ga41ef2708c_0_12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9" name="Google Shape;179;ga41ef2708c_0_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450" y="170175"/>
            <a:ext cx="6875618" cy="4101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41ef2708c_0_127"/>
          <p:cNvSpPr txBox="1"/>
          <p:nvPr>
            <p:ph idx="1" type="body"/>
          </p:nvPr>
        </p:nvSpPr>
        <p:spPr>
          <a:xfrm>
            <a:off x="580550" y="4406300"/>
            <a:ext cx="78054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" sz="1700"/>
              <a:t>List View of Applications (table populated with data from local MySQL database)  </a:t>
            </a:r>
            <a:endParaRPr b="1" sz="1700"/>
          </a:p>
        </p:txBody>
      </p:sp>
      <p:sp>
        <p:nvSpPr>
          <p:cNvPr id="185" name="Google Shape;185;ga41ef2708c_0_12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6" name="Google Shape;186;ga41ef2708c_0_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825" y="224850"/>
            <a:ext cx="6875618" cy="4101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41ef2708c_0_137"/>
          <p:cNvSpPr txBox="1"/>
          <p:nvPr>
            <p:ph idx="1" type="body"/>
          </p:nvPr>
        </p:nvSpPr>
        <p:spPr>
          <a:xfrm>
            <a:off x="580550" y="4406300"/>
            <a:ext cx="78054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" sz="1700"/>
              <a:t>Application Request form populated with data from local MySQL database if application entry exists </a:t>
            </a:r>
            <a:endParaRPr b="1" sz="1700"/>
          </a:p>
        </p:txBody>
      </p:sp>
      <p:sp>
        <p:nvSpPr>
          <p:cNvPr id="192" name="Google Shape;192;ga41ef2708c_0_13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3" name="Google Shape;193;ga41ef2708c_0_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438" y="214600"/>
            <a:ext cx="6875618" cy="4101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41ef2708c_0_144"/>
          <p:cNvSpPr txBox="1"/>
          <p:nvPr>
            <p:ph idx="1" type="body"/>
          </p:nvPr>
        </p:nvSpPr>
        <p:spPr>
          <a:xfrm>
            <a:off x="580550" y="4406300"/>
            <a:ext cx="78054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" sz="1700"/>
              <a:t>‘Add an </a:t>
            </a:r>
            <a:r>
              <a:rPr b="1" lang="en" sz="1700"/>
              <a:t>application’</a:t>
            </a:r>
            <a:r>
              <a:rPr b="1" lang="en" sz="1700"/>
              <a:t> button directs to Application Request Form </a:t>
            </a:r>
            <a:endParaRPr b="1" sz="1700"/>
          </a:p>
        </p:txBody>
      </p:sp>
      <p:sp>
        <p:nvSpPr>
          <p:cNvPr id="199" name="Google Shape;199;ga41ef2708c_0_14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0" name="Google Shape;200;ga41ef2708c_0_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50" y="1511575"/>
            <a:ext cx="8839202" cy="2007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a41ef2708c_0_151"/>
          <p:cNvSpPr txBox="1"/>
          <p:nvPr>
            <p:ph idx="1" type="body"/>
          </p:nvPr>
        </p:nvSpPr>
        <p:spPr>
          <a:xfrm>
            <a:off x="580550" y="4406300"/>
            <a:ext cx="78054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" sz="1700"/>
              <a:t>Submit request without filling out all fields. An app’s price can be 0.0 (Free!) </a:t>
            </a:r>
            <a:endParaRPr b="1" sz="1700"/>
          </a:p>
        </p:txBody>
      </p:sp>
      <p:sp>
        <p:nvSpPr>
          <p:cNvPr id="206" name="Google Shape;206;ga41ef2708c_0_15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7" name="Google Shape;207;ga41ef2708c_0_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938" y="259000"/>
            <a:ext cx="6850129" cy="4101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41ef2708c_0_182"/>
          <p:cNvSpPr txBox="1"/>
          <p:nvPr>
            <p:ph idx="1" type="body"/>
          </p:nvPr>
        </p:nvSpPr>
        <p:spPr>
          <a:xfrm>
            <a:off x="580550" y="4406300"/>
            <a:ext cx="78054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" sz="1700"/>
              <a:t>View of our application table in the local MySQL database </a:t>
            </a:r>
            <a:endParaRPr b="1" sz="1700"/>
          </a:p>
        </p:txBody>
      </p:sp>
      <p:sp>
        <p:nvSpPr>
          <p:cNvPr id="213" name="Google Shape;213;ga41ef2708c_0_18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4" name="Google Shape;214;ga41ef2708c_0_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62057" cy="4101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42b3224e5_2_0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 Introduction</a:t>
            </a:r>
            <a:endParaRPr/>
          </a:p>
        </p:txBody>
      </p:sp>
      <p:sp>
        <p:nvSpPr>
          <p:cNvPr id="73" name="Google Shape;73;ga42b3224e5_2_0"/>
          <p:cNvSpPr txBox="1"/>
          <p:nvPr>
            <p:ph idx="1" type="body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Project Manager:</a:t>
            </a:r>
            <a:r>
              <a:rPr lang="en"/>
              <a:t> Amy Nguyen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Technical Manager:</a:t>
            </a:r>
            <a:r>
              <a:rPr lang="en"/>
              <a:t> Zhuoyue Sun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Developers: </a:t>
            </a:r>
            <a:r>
              <a:rPr lang="en"/>
              <a:t>Jiahao Zhang and Xiaocheng Kang</a:t>
            </a:r>
            <a:endParaRPr/>
          </a:p>
        </p:txBody>
      </p:sp>
      <p:sp>
        <p:nvSpPr>
          <p:cNvPr id="74" name="Google Shape;74;ga42b3224e5_2_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41ef2708c_0_166"/>
          <p:cNvSpPr txBox="1"/>
          <p:nvPr>
            <p:ph idx="1" type="body"/>
          </p:nvPr>
        </p:nvSpPr>
        <p:spPr>
          <a:xfrm>
            <a:off x="580550" y="4406300"/>
            <a:ext cx="78054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" sz="1700"/>
              <a:t>Logout screen </a:t>
            </a:r>
            <a:endParaRPr b="1" sz="1700"/>
          </a:p>
        </p:txBody>
      </p:sp>
      <p:sp>
        <p:nvSpPr>
          <p:cNvPr id="220" name="Google Shape;220;ga41ef2708c_0_16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1" name="Google Shape;221;ga41ef2708c_0_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175" y="187950"/>
            <a:ext cx="6883639" cy="4101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41ef2708c_0_173"/>
          <p:cNvSpPr txBox="1"/>
          <p:nvPr>
            <p:ph type="title"/>
          </p:nvPr>
        </p:nvSpPr>
        <p:spPr>
          <a:xfrm>
            <a:off x="580550" y="401400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Tasks/stories push back to Iteration 2</a:t>
            </a:r>
            <a:endParaRPr/>
          </a:p>
        </p:txBody>
      </p:sp>
      <p:sp>
        <p:nvSpPr>
          <p:cNvPr id="227" name="Google Shape;227;ga41ef2708c_0_173"/>
          <p:cNvSpPr txBox="1"/>
          <p:nvPr>
            <p:ph idx="1" type="body"/>
          </p:nvPr>
        </p:nvSpPr>
        <p:spPr>
          <a:xfrm>
            <a:off x="580550" y="1299250"/>
            <a:ext cx="6014400" cy="379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Create a simple view of all applications is pushed to Iteration 2 because it is incomplete because of the mapping of </a:t>
            </a:r>
            <a:r>
              <a:rPr lang="en"/>
              <a:t>web pages</a:t>
            </a:r>
            <a:r>
              <a:rPr lang="en"/>
              <a:t> based on user’s authority level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Will meet with customer this Friday to confirm requirements/tasks for Iteration 2 and distribute tasks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Still have more unit tests to be done </a:t>
            </a:r>
            <a:endParaRPr/>
          </a:p>
        </p:txBody>
      </p:sp>
      <p:sp>
        <p:nvSpPr>
          <p:cNvPr id="228" name="Google Shape;228;ga41ef2708c_0_17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9" name="Google Shape;229;ga41ef2708c_0_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5025" y="774250"/>
            <a:ext cx="2244249" cy="3686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ga41ef2708c_0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0416" y="2211062"/>
            <a:ext cx="2017495" cy="120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a41ef2708c_0_35"/>
          <p:cNvSpPr txBox="1"/>
          <p:nvPr>
            <p:ph idx="4294967295" type="ctrTitle"/>
          </p:nvPr>
        </p:nvSpPr>
        <p:spPr>
          <a:xfrm>
            <a:off x="685800" y="1032750"/>
            <a:ext cx="5355000" cy="19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</a:pPr>
            <a:r>
              <a:rPr lang="en" sz="5300"/>
              <a:t>4. </a:t>
            </a:r>
            <a:endParaRPr sz="5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</a:pPr>
            <a:r>
              <a:rPr lang="en" sz="5300"/>
              <a:t>Retrospective</a:t>
            </a:r>
            <a:endParaRPr sz="5300"/>
          </a:p>
        </p:txBody>
      </p:sp>
      <p:sp>
        <p:nvSpPr>
          <p:cNvPr id="236" name="Google Shape;236;ga41ef2708c_0_35"/>
          <p:cNvSpPr txBox="1"/>
          <p:nvPr>
            <p:ph idx="4294967295" type="subTitle"/>
          </p:nvPr>
        </p:nvSpPr>
        <p:spPr>
          <a:xfrm>
            <a:off x="685800" y="2789750"/>
            <a:ext cx="33327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900">
                <a:solidFill>
                  <a:srgbClr val="00FFFF"/>
                </a:solidFill>
              </a:rPr>
              <a:t>Presenter</a:t>
            </a:r>
            <a:r>
              <a:rPr lang="en" sz="1900">
                <a:solidFill>
                  <a:srgbClr val="00FFFF"/>
                </a:solidFill>
              </a:rPr>
              <a:t>: Xiaocheng Kang</a:t>
            </a:r>
            <a:endParaRPr sz="1800"/>
          </a:p>
        </p:txBody>
      </p:sp>
      <p:sp>
        <p:nvSpPr>
          <p:cNvPr id="237" name="Google Shape;237;ga41ef2708c_0_3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8" name="Google Shape;238;ga41ef2708c_0_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6955" y="1434470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a41ef2708c_0_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69684" y="1556163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a41ef2708c_0_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54025" y="2170138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a41ef2708c_0_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54025" y="1777572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a41ef2708c_0_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87011" y="756240"/>
            <a:ext cx="1245500" cy="79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a41ef2708c_0_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80302" y="1666762"/>
            <a:ext cx="848475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ga41ef2708c_0_35"/>
          <p:cNvCxnSpPr/>
          <p:nvPr/>
        </p:nvCxnSpPr>
        <p:spPr>
          <a:xfrm>
            <a:off x="6958825" y="3257288"/>
            <a:ext cx="664200" cy="383400"/>
          </a:xfrm>
          <a:prstGeom prst="straightConnector1">
            <a:avLst/>
          </a:prstGeom>
          <a:noFill/>
          <a:ln cap="rnd" cmpd="sng" w="1905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45" name="Google Shape;245;ga41ef2708c_0_35"/>
          <p:cNvCxnSpPr/>
          <p:nvPr/>
        </p:nvCxnSpPr>
        <p:spPr>
          <a:xfrm>
            <a:off x="4910575" y="2035238"/>
            <a:ext cx="559800" cy="323100"/>
          </a:xfrm>
          <a:prstGeom prst="straightConnector1">
            <a:avLst/>
          </a:prstGeom>
          <a:noFill/>
          <a:ln cap="rnd" cmpd="sng" w="19050">
            <a:solidFill>
              <a:schemeClr val="accent6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246" name="Google Shape;246;ga41ef2708c_0_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03038" y="1370716"/>
            <a:ext cx="190716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7" name="Google Shape;247;ga41ef2708c_0_35"/>
          <p:cNvCxnSpPr/>
          <p:nvPr/>
        </p:nvCxnSpPr>
        <p:spPr>
          <a:xfrm flipH="1">
            <a:off x="4637575" y="3181088"/>
            <a:ext cx="936600" cy="540900"/>
          </a:xfrm>
          <a:prstGeom prst="straightConnector1">
            <a:avLst/>
          </a:prstGeom>
          <a:noFill/>
          <a:ln cap="rnd" cmpd="sng" w="1905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48" name="Google Shape;248;ga41ef2708c_0_35"/>
          <p:cNvCxnSpPr/>
          <p:nvPr/>
        </p:nvCxnSpPr>
        <p:spPr>
          <a:xfrm flipH="1">
            <a:off x="6910225" y="2111438"/>
            <a:ext cx="559800" cy="32310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249" name="Google Shape;249;ga41ef2708c_0_3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422863" y="2732996"/>
            <a:ext cx="1019495" cy="11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a41ef2708c_0_3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60716" y="3287994"/>
            <a:ext cx="430025" cy="5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a41ef2708c_0_3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034133" y="3448355"/>
            <a:ext cx="430025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a41ef2708c_0_35"/>
          <p:cNvSpPr/>
          <p:nvPr/>
        </p:nvSpPr>
        <p:spPr>
          <a:xfrm>
            <a:off x="6114350" y="1645250"/>
            <a:ext cx="190800" cy="476700"/>
          </a:xfrm>
          <a:prstGeom prst="upDownArrow">
            <a:avLst>
              <a:gd fmla="val 50000" name="adj1"/>
              <a:gd fmla="val 50000" name="adj2"/>
            </a:avLst>
          </a:prstGeom>
          <a:gradFill>
            <a:gsLst>
              <a:gs pos="0">
                <a:schemeClr val="accent4"/>
              </a:gs>
              <a:gs pos="100000">
                <a:srgbClr val="00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What went well?</a:t>
            </a:r>
            <a:endParaRPr/>
          </a:p>
        </p:txBody>
      </p:sp>
      <p:sp>
        <p:nvSpPr>
          <p:cNvPr id="258" name="Google Shape;258;p6"/>
          <p:cNvSpPr txBox="1"/>
          <p:nvPr>
            <p:ph idx="1" type="body"/>
          </p:nvPr>
        </p:nvSpPr>
        <p:spPr>
          <a:xfrm>
            <a:off x="580550" y="1352550"/>
            <a:ext cx="6801600" cy="3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/>
              <a:t>All member contributes to the code repository and documentation  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/>
              <a:t>Working web applications and complete 91% of taks/stories planned for iteration 1 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/>
              <a:t>Internal meeting that takes place once a week and fair distribution of tasks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/>
              <a:t>Productive customer meeting with TA Evan each week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59" name="Google Shape;259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406efbfa8_1_0"/>
          <p:cNvSpPr txBox="1"/>
          <p:nvPr>
            <p:ph type="title"/>
          </p:nvPr>
        </p:nvSpPr>
        <p:spPr>
          <a:xfrm>
            <a:off x="580550" y="2362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didn't? </a:t>
            </a:r>
            <a:endParaRPr/>
          </a:p>
        </p:txBody>
      </p:sp>
      <p:sp>
        <p:nvSpPr>
          <p:cNvPr id="265" name="Google Shape;265;ga406efbfa8_1_0"/>
          <p:cNvSpPr txBox="1"/>
          <p:nvPr>
            <p:ph idx="1" type="body"/>
          </p:nvPr>
        </p:nvSpPr>
        <p:spPr>
          <a:xfrm>
            <a:off x="580550" y="1352550"/>
            <a:ext cx="6561600" cy="3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/>
              <a:t>Velocity of work at the beginning of iteration is slow because of mid term week but we pick up the pace in the second half of iteration 1 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/>
              <a:t>Initial problem with setting up Spring project in Eclipse but problem was resolved by installing Spring plug-ins 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/>
              <a:t>Unfamiliarity</a:t>
            </a:r>
            <a:r>
              <a:rPr lang="en"/>
              <a:t> with Github at the start but topic was covered in class later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66" name="Google Shape;266;ga406efbfa8_1_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a406efbfa8_1_6"/>
          <p:cNvSpPr txBox="1"/>
          <p:nvPr>
            <p:ph type="title"/>
          </p:nvPr>
        </p:nvSpPr>
        <p:spPr>
          <a:xfrm>
            <a:off x="580550" y="205975"/>
            <a:ext cx="6014400" cy="108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Open challenges and action plans</a:t>
            </a:r>
            <a:endParaRPr/>
          </a:p>
        </p:txBody>
      </p:sp>
      <p:sp>
        <p:nvSpPr>
          <p:cNvPr id="272" name="Google Shape;272;ga406efbfa8_1_6"/>
          <p:cNvSpPr txBox="1"/>
          <p:nvPr>
            <p:ph idx="1" type="body"/>
          </p:nvPr>
        </p:nvSpPr>
        <p:spPr>
          <a:xfrm>
            <a:off x="580550" y="1352550"/>
            <a:ext cx="75210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⬡"/>
            </a:pPr>
            <a:r>
              <a:rPr b="1" lang="en" sz="2100"/>
              <a:t>Problem 1:</a:t>
            </a:r>
            <a:r>
              <a:rPr lang="en" sz="2100"/>
              <a:t> </a:t>
            </a:r>
            <a:r>
              <a:rPr lang="en" sz="2100"/>
              <a:t>Leveraging the project with new technologies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∙"/>
            </a:pPr>
            <a:r>
              <a:rPr lang="en" sz="2100"/>
              <a:t>Each member spend time to read more documentation 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∙"/>
            </a:pPr>
            <a:r>
              <a:rPr lang="en" sz="2100"/>
              <a:t>Distribute tasks based on member’s strengths, weaknesses, and interests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⬡"/>
            </a:pPr>
            <a:r>
              <a:rPr b="1" lang="en" sz="2100"/>
              <a:t>Problem 2:</a:t>
            </a:r>
            <a:r>
              <a:rPr lang="en" sz="2100"/>
              <a:t> Working with Github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∙"/>
            </a:pPr>
            <a:r>
              <a:rPr lang="en" sz="2100"/>
              <a:t>Use Git in a more efficient and productive manner by implementing a Git workflow 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∙"/>
            </a:pPr>
            <a:r>
              <a:rPr lang="en" sz="2100"/>
              <a:t>Manage development by creating a branch for every big feature   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100"/>
          </a:p>
        </p:txBody>
      </p:sp>
      <p:sp>
        <p:nvSpPr>
          <p:cNvPr id="273" name="Google Shape;273;ga406efbfa8_1_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23"/>
          <p:cNvSpPr txBox="1"/>
          <p:nvPr>
            <p:ph idx="4294967295" type="ctrTitle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</a:pPr>
            <a:r>
              <a:rPr b="1" i="0" lang="en" sz="7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Thanks!</a:t>
            </a:r>
            <a:endParaRPr b="1" i="0" sz="7200" u="none" cap="none" strike="noStrik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80" name="Google Shape;280;p23"/>
          <p:cNvSpPr txBox="1"/>
          <p:nvPr>
            <p:ph idx="4294967295" type="subTitle"/>
          </p:nvPr>
        </p:nvSpPr>
        <p:spPr>
          <a:xfrm>
            <a:off x="685800" y="2302047"/>
            <a:ext cx="36174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Any questions?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b="1" lang="en" sz="1800"/>
              <a:t>Have a great week!</a:t>
            </a:r>
            <a:endParaRPr b="1" sz="1800"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4900" y="2681025"/>
            <a:ext cx="3171324" cy="18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60014" y="1914980"/>
            <a:ext cx="548700" cy="15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46909" y="581600"/>
            <a:ext cx="1279700" cy="14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a41ef2708c_0_26"/>
          <p:cNvSpPr txBox="1"/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1</a:t>
            </a:r>
            <a:r>
              <a:rPr lang="en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UML Diagrams</a:t>
            </a:r>
            <a:endParaRPr/>
          </a:p>
        </p:txBody>
      </p:sp>
      <p:sp>
        <p:nvSpPr>
          <p:cNvPr id="80" name="Google Shape;80;ga41ef2708c_0_26"/>
          <p:cNvSpPr txBox="1"/>
          <p:nvPr>
            <p:ph idx="1" type="subTitle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/>
              <a:t>Presenter</a:t>
            </a:r>
            <a:r>
              <a:rPr lang="en"/>
              <a:t>: Zhuoyue Sun</a:t>
            </a:r>
            <a:endParaRPr/>
          </a:p>
        </p:txBody>
      </p:sp>
      <p:pic>
        <p:nvPicPr>
          <p:cNvPr id="81" name="Google Shape;81;ga41ef2708c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ga41ef2708c_0_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ga41ef2708c_0_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55239" y="1579693"/>
            <a:ext cx="836651" cy="911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a41ef2708c_1_28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</a:t>
            </a:r>
            <a:endParaRPr/>
          </a:p>
        </p:txBody>
      </p:sp>
      <p:sp>
        <p:nvSpPr>
          <p:cNvPr id="89" name="Google Shape;89;ga41ef2708c_1_2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" name="Google Shape;90;ga41ef2708c_1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063" y="1166425"/>
            <a:ext cx="3422075" cy="370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41ef2708c_0_86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State Diagram</a:t>
            </a:r>
            <a:endParaRPr/>
          </a:p>
        </p:txBody>
      </p:sp>
      <p:sp>
        <p:nvSpPr>
          <p:cNvPr id="96" name="Google Shape;96;ga41ef2708c_0_8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" name="Google Shape;97;ga41ef2708c_0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0850" y="1188275"/>
            <a:ext cx="3693600" cy="36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41ef2708c_1_35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</a:t>
            </a:r>
            <a:r>
              <a:rPr lang="en"/>
              <a:t>Diagram</a:t>
            </a:r>
            <a:endParaRPr/>
          </a:p>
        </p:txBody>
      </p:sp>
      <p:sp>
        <p:nvSpPr>
          <p:cNvPr id="103" name="Google Shape;103;ga41ef2708c_1_3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" name="Google Shape;104;ga41ef2708c_1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1300" y="1192700"/>
            <a:ext cx="4921390" cy="36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 txBox="1"/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2.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Burn down Chart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And Task Board</a:t>
            </a:r>
            <a:endParaRPr/>
          </a:p>
        </p:txBody>
      </p:sp>
      <p:sp>
        <p:nvSpPr>
          <p:cNvPr id="110" name="Google Shape;110;p5"/>
          <p:cNvSpPr txBox="1"/>
          <p:nvPr>
            <p:ph idx="1" type="subTitle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/>
              <a:t>Presenter</a:t>
            </a:r>
            <a:r>
              <a:rPr lang="en"/>
              <a:t>: Jiahao Zhang</a:t>
            </a:r>
            <a:endParaRPr/>
          </a:p>
        </p:txBody>
      </p:sp>
      <p:pic>
        <p:nvPicPr>
          <p:cNvPr id="111" name="Google Shape;11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a41ef2708c_0_16"/>
          <p:cNvSpPr txBox="1"/>
          <p:nvPr>
            <p:ph type="title"/>
          </p:nvPr>
        </p:nvSpPr>
        <p:spPr>
          <a:xfrm>
            <a:off x="473950" y="-960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Trello Task Board</a:t>
            </a:r>
            <a:endParaRPr/>
          </a:p>
        </p:txBody>
      </p:sp>
      <p:sp>
        <p:nvSpPr>
          <p:cNvPr id="119" name="Google Shape;119;ga41ef2708c_0_1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0" name="Google Shape;120;ga41ef2708c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250" y="874000"/>
            <a:ext cx="7364353" cy="398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41ef2708c_0_10"/>
          <p:cNvSpPr txBox="1"/>
          <p:nvPr>
            <p:ph type="title"/>
          </p:nvPr>
        </p:nvSpPr>
        <p:spPr>
          <a:xfrm>
            <a:off x="580550" y="54950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Burndown Chart</a:t>
            </a:r>
            <a:endParaRPr/>
          </a:p>
        </p:txBody>
      </p:sp>
      <p:sp>
        <p:nvSpPr>
          <p:cNvPr id="126" name="Google Shape;126;ga41ef2708c_0_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7" name="Google Shape;127;ga41ef2708c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0575" y="912350"/>
            <a:ext cx="4281925" cy="392107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a41ef2708c_0_10"/>
          <p:cNvSpPr txBox="1"/>
          <p:nvPr/>
        </p:nvSpPr>
        <p:spPr>
          <a:xfrm>
            <a:off x="461950" y="1190375"/>
            <a:ext cx="3517800" cy="38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n" sz="1700">
                <a:solidFill>
                  <a:srgbClr val="FFFFFF"/>
                </a:solidFill>
              </a:rPr>
              <a:t>Our velocity is around 0.75</a:t>
            </a: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n" sz="1700">
                <a:solidFill>
                  <a:srgbClr val="FFFFFF"/>
                </a:solidFill>
              </a:rPr>
              <a:t>Total hours estimated for this iteration 46 hours </a:t>
            </a: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n" sz="1700">
                <a:solidFill>
                  <a:srgbClr val="FFFFFF"/>
                </a:solidFill>
              </a:rPr>
              <a:t>Days worked: 15 days  </a:t>
            </a: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n" sz="1700">
                <a:solidFill>
                  <a:srgbClr val="FFFFFF"/>
                </a:solidFill>
              </a:rPr>
              <a:t>At the beginning, velocity is </a:t>
            </a: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n" sz="1700">
                <a:solidFill>
                  <a:srgbClr val="FFFFFF"/>
                </a:solidFill>
              </a:rPr>
              <a:t>We spend an average of 2.8 hours per day in this iteration </a:t>
            </a: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n" sz="1700">
                <a:solidFill>
                  <a:srgbClr val="FFFFFF"/>
                </a:solidFill>
              </a:rPr>
              <a:t>At the end of our iteration, we still have 4 hours remaining and this is because we have yet to finish the user interface list view of applications (we are about halfway done with this task)</a:t>
            </a:r>
            <a:endParaRPr sz="1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